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5715000"/>
  <p:notesSz cx="10160000" cy="5715000"/>
  <p:embeddedFontLst>
    <p:embeddedFont>
      <p:font typeface="Montserrat" panose="00000500000000000000" pitchFamily="2" charset="-18"/>
      <p:regular r:id="rId11"/>
      <p:bold r:id="rId12"/>
      <p:italic r:id="rId13"/>
      <p:boldItalic r:id="rId14"/>
    </p:embeddedFont>
    <p:embeddedFont>
      <p:font typeface="Montserrat Black" panose="00000A00000000000000" pitchFamily="2" charset="-18"/>
      <p:bold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5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+FY6LFyMEou8uKLh4Lpho9+c1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9330FA-CC2F-43D4-B33A-C59D9782A501}">
  <a:tblStyle styleId="{C79330FA-CC2F-43D4-B33A-C59D9782A50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63" autoAdjust="0"/>
  </p:normalViewPr>
  <p:slideViewPr>
    <p:cSldViewPr snapToGrid="0">
      <p:cViewPr varScale="1">
        <p:scale>
          <a:sx n="82" d="100"/>
          <a:sy n="82" d="100"/>
        </p:scale>
        <p:origin x="1214" y="58"/>
      </p:cViewPr>
      <p:guideLst>
        <p:guide orient="horz" pos="285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402138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54688" y="0"/>
            <a:ext cx="4403725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8000" cy="224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5429250"/>
            <a:ext cx="4402138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54688" y="5429250"/>
            <a:ext cx="4403725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0f9c92ba0f_0_35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" name="Google Shape;40;g10f9c92ba0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f9c92ba0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g10f9c92ba0f_0_5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0" name="Google Shape;60;g10f9c92ba0f_0_5:notes"/>
          <p:cNvSpPr txBox="1">
            <a:spLocks noGrp="1"/>
          </p:cNvSpPr>
          <p:nvPr>
            <p:ph type="sldNum" idx="12"/>
          </p:nvPr>
        </p:nvSpPr>
        <p:spPr>
          <a:xfrm>
            <a:off x="5754688" y="5429250"/>
            <a:ext cx="4403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hu-HU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f9c92ba0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10f9c92ba0f_0_19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" name="Google Shape;68;g10f9c92ba0f_0_19:notes"/>
          <p:cNvSpPr txBox="1">
            <a:spLocks noGrp="1"/>
          </p:cNvSpPr>
          <p:nvPr>
            <p:ph type="sldNum" idx="12"/>
          </p:nvPr>
        </p:nvSpPr>
        <p:spPr>
          <a:xfrm>
            <a:off x="5754688" y="5429250"/>
            <a:ext cx="4403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hu-HU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a199780a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1ca199780ae_0_21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g1ca199780ae_0_21:notes"/>
          <p:cNvSpPr txBox="1">
            <a:spLocks noGrp="1"/>
          </p:cNvSpPr>
          <p:nvPr>
            <p:ph type="sldNum" idx="12"/>
          </p:nvPr>
        </p:nvSpPr>
        <p:spPr>
          <a:xfrm>
            <a:off x="5754688" y="5429250"/>
            <a:ext cx="4403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hu-HU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ca199780a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1ca199780ae_0_2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1ca199780ae_0_2:notes"/>
          <p:cNvSpPr txBox="1">
            <a:spLocks noGrp="1"/>
          </p:cNvSpPr>
          <p:nvPr>
            <p:ph type="sldNum" idx="12"/>
          </p:nvPr>
        </p:nvSpPr>
        <p:spPr>
          <a:xfrm>
            <a:off x="5754688" y="5429250"/>
            <a:ext cx="4403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hu-HU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f9c92ba0f_0_71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79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g10f9c92ba0f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714375"/>
            <a:ext cx="3429000" cy="1928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25:notes"/>
          <p:cNvSpPr txBox="1">
            <a:spLocks noGrp="1"/>
          </p:cNvSpPr>
          <p:nvPr>
            <p:ph type="body" idx="1"/>
          </p:nvPr>
        </p:nvSpPr>
        <p:spPr>
          <a:xfrm>
            <a:off x="1016000" y="2751138"/>
            <a:ext cx="8128000" cy="224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0" name="Google Shape;130;p25:notes"/>
          <p:cNvSpPr txBox="1">
            <a:spLocks noGrp="1"/>
          </p:cNvSpPr>
          <p:nvPr>
            <p:ph type="sldNum" idx="12"/>
          </p:nvPr>
        </p:nvSpPr>
        <p:spPr>
          <a:xfrm>
            <a:off x="5754688" y="5429250"/>
            <a:ext cx="4403725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>
            <a:spLocks noGrp="1"/>
          </p:cNvSpPr>
          <p:nvPr>
            <p:ph type="ctrTitle"/>
          </p:nvPr>
        </p:nvSpPr>
        <p:spPr>
          <a:xfrm>
            <a:off x="762000" y="1771650"/>
            <a:ext cx="86360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subTitle" idx="1"/>
          </p:nvPr>
        </p:nvSpPr>
        <p:spPr>
          <a:xfrm>
            <a:off x="1524000" y="3200400"/>
            <a:ext cx="71120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55657" y="5385022"/>
            <a:ext cx="23368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title"/>
          </p:nvPr>
        </p:nvSpPr>
        <p:spPr>
          <a:xfrm>
            <a:off x="508000" y="2286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1"/>
          </p:nvPr>
        </p:nvSpPr>
        <p:spPr>
          <a:xfrm>
            <a:off x="508000" y="1314450"/>
            <a:ext cx="9144000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55657" y="5385022"/>
            <a:ext cx="23368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508000" y="2286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508000" y="1314450"/>
            <a:ext cx="4419600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2"/>
          </p:nvPr>
        </p:nvSpPr>
        <p:spPr>
          <a:xfrm>
            <a:off x="5232400" y="1314450"/>
            <a:ext cx="4419600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ldNum" idx="12"/>
          </p:nvPr>
        </p:nvSpPr>
        <p:spPr>
          <a:xfrm>
            <a:off x="55657" y="5385022"/>
            <a:ext cx="23368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508000" y="2286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sldNum" idx="12"/>
          </p:nvPr>
        </p:nvSpPr>
        <p:spPr>
          <a:xfrm>
            <a:off x="55657" y="5385022"/>
            <a:ext cx="23368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/>
          <p:nvPr/>
        </p:nvSpPr>
        <p:spPr>
          <a:xfrm>
            <a:off x="0" y="5283200"/>
            <a:ext cx="10160000" cy="431800"/>
          </a:xfrm>
          <a:custGeom>
            <a:avLst/>
            <a:gdLst/>
            <a:ahLst/>
            <a:cxnLst/>
            <a:rect l="l" t="t" r="r" b="b"/>
            <a:pathLst>
              <a:path w="10160000" h="431800" extrusionOk="0">
                <a:moveTo>
                  <a:pt x="0" y="431800"/>
                </a:moveTo>
                <a:lnTo>
                  <a:pt x="10160000" y="431800"/>
                </a:lnTo>
                <a:lnTo>
                  <a:pt x="10160000" y="0"/>
                </a:lnTo>
                <a:lnTo>
                  <a:pt x="0" y="0"/>
                </a:lnTo>
                <a:lnTo>
                  <a:pt x="0" y="4318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2"/>
          <p:cNvSpPr/>
          <p:nvPr/>
        </p:nvSpPr>
        <p:spPr>
          <a:xfrm>
            <a:off x="0" y="0"/>
            <a:ext cx="10160000" cy="431800"/>
          </a:xfrm>
          <a:custGeom>
            <a:avLst/>
            <a:gdLst/>
            <a:ahLst/>
            <a:cxnLst/>
            <a:rect l="l" t="t" r="r" b="b"/>
            <a:pathLst>
              <a:path w="10160000" h="431800" extrusionOk="0">
                <a:moveTo>
                  <a:pt x="0" y="431800"/>
                </a:moveTo>
                <a:lnTo>
                  <a:pt x="10160000" y="431800"/>
                </a:lnTo>
                <a:lnTo>
                  <a:pt x="10160000" y="0"/>
                </a:lnTo>
                <a:lnTo>
                  <a:pt x="0" y="0"/>
                </a:lnTo>
                <a:lnTo>
                  <a:pt x="0" y="4318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2"/>
          <p:cNvSpPr/>
          <p:nvPr/>
        </p:nvSpPr>
        <p:spPr>
          <a:xfrm>
            <a:off x="457200" y="463689"/>
            <a:ext cx="311785" cy="337820"/>
          </a:xfrm>
          <a:custGeom>
            <a:avLst/>
            <a:gdLst/>
            <a:ahLst/>
            <a:cxnLst/>
            <a:rect l="l" t="t" r="r" b="b"/>
            <a:pathLst>
              <a:path w="311784" h="337820" extrusionOk="0">
                <a:moveTo>
                  <a:pt x="311315" y="0"/>
                </a:moveTo>
                <a:lnTo>
                  <a:pt x="0" y="0"/>
                </a:lnTo>
                <a:lnTo>
                  <a:pt x="0" y="337261"/>
                </a:lnTo>
                <a:lnTo>
                  <a:pt x="311315" y="337261"/>
                </a:lnTo>
                <a:lnTo>
                  <a:pt x="311315" y="285381"/>
                </a:lnTo>
                <a:lnTo>
                  <a:pt x="114528" y="285381"/>
                </a:lnTo>
                <a:lnTo>
                  <a:pt x="192316" y="115290"/>
                </a:lnTo>
                <a:lnTo>
                  <a:pt x="71348" y="115290"/>
                </a:lnTo>
                <a:lnTo>
                  <a:pt x="71348" y="58369"/>
                </a:lnTo>
                <a:lnTo>
                  <a:pt x="311315" y="58369"/>
                </a:lnTo>
                <a:lnTo>
                  <a:pt x="311315" y="0"/>
                </a:lnTo>
                <a:close/>
              </a:path>
              <a:path w="311784" h="337820" extrusionOk="0">
                <a:moveTo>
                  <a:pt x="311315" y="58369"/>
                </a:moveTo>
                <a:lnTo>
                  <a:pt x="252945" y="58369"/>
                </a:lnTo>
                <a:lnTo>
                  <a:pt x="252945" y="115798"/>
                </a:lnTo>
                <a:lnTo>
                  <a:pt x="179044" y="285381"/>
                </a:lnTo>
                <a:lnTo>
                  <a:pt x="311315" y="285381"/>
                </a:lnTo>
                <a:lnTo>
                  <a:pt x="311315" y="583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2"/>
          <p:cNvSpPr/>
          <p:nvPr/>
        </p:nvSpPr>
        <p:spPr>
          <a:xfrm>
            <a:off x="470170" y="113450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0" y="195543"/>
                </a:lnTo>
                <a:lnTo>
                  <a:pt x="26864" y="236395"/>
                </a:lnTo>
                <a:lnTo>
                  <a:pt x="58331" y="268980"/>
                </a:lnTo>
                <a:lnTo>
                  <a:pt x="99943" y="290548"/>
                </a:lnTo>
                <a:lnTo>
                  <a:pt x="150291" y="298348"/>
                </a:lnTo>
                <a:lnTo>
                  <a:pt x="198061" y="290732"/>
                </a:lnTo>
                <a:lnTo>
                  <a:pt x="237303" y="269692"/>
                </a:lnTo>
                <a:lnTo>
                  <a:pt x="260579" y="244652"/>
                </a:lnTo>
                <a:lnTo>
                  <a:pt x="150291" y="244652"/>
                </a:lnTo>
                <a:lnTo>
                  <a:pt x="111940" y="237229"/>
                </a:lnTo>
                <a:lnTo>
                  <a:pt x="81691" y="216901"/>
                </a:lnTo>
                <a:lnTo>
                  <a:pt x="61850" y="186579"/>
                </a:lnTo>
                <a:lnTo>
                  <a:pt x="54724" y="149174"/>
                </a:lnTo>
                <a:lnTo>
                  <a:pt x="61930" y="112272"/>
                </a:lnTo>
                <a:lnTo>
                  <a:pt x="81738" y="81894"/>
                </a:lnTo>
                <a:lnTo>
                  <a:pt x="111436" y="61286"/>
                </a:lnTo>
                <a:lnTo>
                  <a:pt x="148310" y="53695"/>
                </a:lnTo>
                <a:lnTo>
                  <a:pt x="264113" y="53695"/>
                </a:lnTo>
                <a:lnTo>
                  <a:pt x="257098" y="44303"/>
                </a:lnTo>
                <a:lnTo>
                  <a:pt x="227123" y="20785"/>
                </a:lnTo>
                <a:lnTo>
                  <a:pt x="190457" y="5469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3" y="208900"/>
                </a:lnTo>
                <a:lnTo>
                  <a:pt x="203233" y="228090"/>
                </a:lnTo>
                <a:lnTo>
                  <a:pt x="179402" y="240344"/>
                </a:lnTo>
                <a:lnTo>
                  <a:pt x="150291" y="244652"/>
                </a:lnTo>
                <a:lnTo>
                  <a:pt x="260579" y="244652"/>
                </a:lnTo>
                <a:lnTo>
                  <a:pt x="266819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13" y="53695"/>
                </a:moveTo>
                <a:lnTo>
                  <a:pt x="148310" y="53695"/>
                </a:lnTo>
                <a:lnTo>
                  <a:pt x="174642" y="56884"/>
                </a:lnTo>
                <a:lnTo>
                  <a:pt x="197184" y="66376"/>
                </a:lnTo>
                <a:lnTo>
                  <a:pt x="216010" y="82059"/>
                </a:lnTo>
                <a:lnTo>
                  <a:pt x="231190" y="103822"/>
                </a:lnTo>
                <a:lnTo>
                  <a:pt x="279565" y="74383"/>
                </a:lnTo>
                <a:lnTo>
                  <a:pt x="264113" y="5369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2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2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2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2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508000" y="2286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508000" y="1314450"/>
            <a:ext cx="9144000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55657" y="5385022"/>
            <a:ext cx="23368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debreczeni@g7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0f9c92ba0f_0_35"/>
          <p:cNvSpPr/>
          <p:nvPr/>
        </p:nvSpPr>
        <p:spPr>
          <a:xfrm>
            <a:off x="457200" y="463689"/>
            <a:ext cx="311784" cy="337820"/>
          </a:xfrm>
          <a:custGeom>
            <a:avLst/>
            <a:gdLst/>
            <a:ahLst/>
            <a:cxnLst/>
            <a:rect l="l" t="t" r="r" b="b"/>
            <a:pathLst>
              <a:path w="311784" h="337820" extrusionOk="0">
                <a:moveTo>
                  <a:pt x="311315" y="0"/>
                </a:moveTo>
                <a:lnTo>
                  <a:pt x="0" y="0"/>
                </a:lnTo>
                <a:lnTo>
                  <a:pt x="0" y="337261"/>
                </a:lnTo>
                <a:lnTo>
                  <a:pt x="311315" y="337261"/>
                </a:lnTo>
                <a:lnTo>
                  <a:pt x="311315" y="285381"/>
                </a:lnTo>
                <a:lnTo>
                  <a:pt x="114528" y="285381"/>
                </a:lnTo>
                <a:lnTo>
                  <a:pt x="192316" y="115290"/>
                </a:lnTo>
                <a:lnTo>
                  <a:pt x="71348" y="115290"/>
                </a:lnTo>
                <a:lnTo>
                  <a:pt x="71348" y="58369"/>
                </a:lnTo>
                <a:lnTo>
                  <a:pt x="311315" y="58369"/>
                </a:lnTo>
                <a:lnTo>
                  <a:pt x="311315" y="0"/>
                </a:lnTo>
                <a:close/>
              </a:path>
              <a:path w="311784" h="337820" extrusionOk="0">
                <a:moveTo>
                  <a:pt x="311315" y="58369"/>
                </a:moveTo>
                <a:lnTo>
                  <a:pt x="252945" y="58369"/>
                </a:lnTo>
                <a:lnTo>
                  <a:pt x="252945" y="115798"/>
                </a:lnTo>
                <a:lnTo>
                  <a:pt x="179044" y="285381"/>
                </a:lnTo>
                <a:lnTo>
                  <a:pt x="311315" y="285381"/>
                </a:lnTo>
                <a:lnTo>
                  <a:pt x="311315" y="583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g10f9c92ba0f_0_35"/>
          <p:cNvSpPr/>
          <p:nvPr/>
        </p:nvSpPr>
        <p:spPr>
          <a:xfrm>
            <a:off x="470170" y="113450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0" y="195543"/>
                </a:lnTo>
                <a:lnTo>
                  <a:pt x="26864" y="236395"/>
                </a:lnTo>
                <a:lnTo>
                  <a:pt x="58331" y="268980"/>
                </a:lnTo>
                <a:lnTo>
                  <a:pt x="99943" y="290548"/>
                </a:lnTo>
                <a:lnTo>
                  <a:pt x="150291" y="298348"/>
                </a:lnTo>
                <a:lnTo>
                  <a:pt x="198061" y="290732"/>
                </a:lnTo>
                <a:lnTo>
                  <a:pt x="237303" y="269692"/>
                </a:lnTo>
                <a:lnTo>
                  <a:pt x="260579" y="244652"/>
                </a:lnTo>
                <a:lnTo>
                  <a:pt x="150291" y="244652"/>
                </a:lnTo>
                <a:lnTo>
                  <a:pt x="111940" y="237229"/>
                </a:lnTo>
                <a:lnTo>
                  <a:pt x="81691" y="216901"/>
                </a:lnTo>
                <a:lnTo>
                  <a:pt x="61850" y="186579"/>
                </a:lnTo>
                <a:lnTo>
                  <a:pt x="54724" y="149174"/>
                </a:lnTo>
                <a:lnTo>
                  <a:pt x="61930" y="112272"/>
                </a:lnTo>
                <a:lnTo>
                  <a:pt x="81738" y="81894"/>
                </a:lnTo>
                <a:lnTo>
                  <a:pt x="111436" y="61286"/>
                </a:lnTo>
                <a:lnTo>
                  <a:pt x="148310" y="53695"/>
                </a:lnTo>
                <a:lnTo>
                  <a:pt x="264113" y="53695"/>
                </a:lnTo>
                <a:lnTo>
                  <a:pt x="257098" y="44303"/>
                </a:lnTo>
                <a:lnTo>
                  <a:pt x="227123" y="20785"/>
                </a:lnTo>
                <a:lnTo>
                  <a:pt x="190457" y="5469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3" y="208900"/>
                </a:lnTo>
                <a:lnTo>
                  <a:pt x="203233" y="228090"/>
                </a:lnTo>
                <a:lnTo>
                  <a:pt x="179402" y="240344"/>
                </a:lnTo>
                <a:lnTo>
                  <a:pt x="150291" y="244652"/>
                </a:lnTo>
                <a:lnTo>
                  <a:pt x="260579" y="244652"/>
                </a:lnTo>
                <a:lnTo>
                  <a:pt x="266819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13" y="53695"/>
                </a:moveTo>
                <a:lnTo>
                  <a:pt x="148310" y="53695"/>
                </a:lnTo>
                <a:lnTo>
                  <a:pt x="174642" y="56884"/>
                </a:lnTo>
                <a:lnTo>
                  <a:pt x="197184" y="66376"/>
                </a:lnTo>
                <a:lnTo>
                  <a:pt x="216010" y="82059"/>
                </a:lnTo>
                <a:lnTo>
                  <a:pt x="231190" y="103822"/>
                </a:lnTo>
                <a:lnTo>
                  <a:pt x="279565" y="74383"/>
                </a:lnTo>
                <a:lnTo>
                  <a:pt x="264113" y="5369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g10f9c92ba0f_0_35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g10f9c92ba0f_0_35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g10f9c92ba0f_0_35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g10f9c92ba0f_0_35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g10f9c92ba0f_0_35"/>
          <p:cNvSpPr/>
          <p:nvPr/>
        </p:nvSpPr>
        <p:spPr>
          <a:xfrm>
            <a:off x="0" y="0"/>
            <a:ext cx="10160000" cy="5715000"/>
          </a:xfrm>
          <a:custGeom>
            <a:avLst/>
            <a:gdLst/>
            <a:ahLst/>
            <a:cxnLst/>
            <a:rect l="l" t="t" r="r" b="b"/>
            <a:pathLst>
              <a:path w="10160000" h="5715000" extrusionOk="0">
                <a:moveTo>
                  <a:pt x="0" y="5715000"/>
                </a:moveTo>
                <a:lnTo>
                  <a:pt x="10160000" y="5715000"/>
                </a:lnTo>
                <a:lnTo>
                  <a:pt x="101600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200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g10f9c92ba0f_0_35"/>
          <p:cNvSpPr/>
          <p:nvPr/>
        </p:nvSpPr>
        <p:spPr>
          <a:xfrm>
            <a:off x="4782934" y="1747367"/>
            <a:ext cx="582929" cy="631189"/>
          </a:xfrm>
          <a:custGeom>
            <a:avLst/>
            <a:gdLst/>
            <a:ahLst/>
            <a:cxnLst/>
            <a:rect l="l" t="t" r="r" b="b"/>
            <a:pathLst>
              <a:path w="582929" h="631189" extrusionOk="0">
                <a:moveTo>
                  <a:pt x="0" y="630885"/>
                </a:moveTo>
                <a:lnTo>
                  <a:pt x="582358" y="630885"/>
                </a:lnTo>
                <a:lnTo>
                  <a:pt x="582358" y="0"/>
                </a:lnTo>
                <a:lnTo>
                  <a:pt x="0" y="0"/>
                </a:lnTo>
                <a:lnTo>
                  <a:pt x="0" y="6308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g10f9c92ba0f_0_35"/>
          <p:cNvSpPr/>
          <p:nvPr/>
        </p:nvSpPr>
        <p:spPr>
          <a:xfrm>
            <a:off x="4807198" y="1092196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94" y="0"/>
                </a:moveTo>
                <a:lnTo>
                  <a:pt x="230010" y="3634"/>
                </a:lnTo>
                <a:lnTo>
                  <a:pt x="186388" y="14162"/>
                </a:lnTo>
                <a:lnTo>
                  <a:pt x="146264" y="31021"/>
                </a:lnTo>
                <a:lnTo>
                  <a:pt x="110076" y="53648"/>
                </a:lnTo>
                <a:lnTo>
                  <a:pt x="78258" y="81481"/>
                </a:lnTo>
                <a:lnTo>
                  <a:pt x="51248" y="113958"/>
                </a:lnTo>
                <a:lnTo>
                  <a:pt x="29481" y="150515"/>
                </a:lnTo>
                <a:lnTo>
                  <a:pt x="13393" y="190590"/>
                </a:lnTo>
                <a:lnTo>
                  <a:pt x="3421" y="233620"/>
                </a:lnTo>
                <a:lnTo>
                  <a:pt x="0" y="279044"/>
                </a:lnTo>
                <a:lnTo>
                  <a:pt x="3305" y="323385"/>
                </a:lnTo>
                <a:lnTo>
                  <a:pt x="13002" y="365788"/>
                </a:lnTo>
                <a:lnTo>
                  <a:pt x="28761" y="405610"/>
                </a:lnTo>
                <a:lnTo>
                  <a:pt x="50252" y="442209"/>
                </a:lnTo>
                <a:lnTo>
                  <a:pt x="77147" y="474941"/>
                </a:lnTo>
                <a:lnTo>
                  <a:pt x="109116" y="503164"/>
                </a:lnTo>
                <a:lnTo>
                  <a:pt x="145829" y="526235"/>
                </a:lnTo>
                <a:lnTo>
                  <a:pt x="186957" y="543510"/>
                </a:lnTo>
                <a:lnTo>
                  <a:pt x="232170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2"/>
                </a:lnTo>
                <a:lnTo>
                  <a:pt x="488525" y="459774"/>
                </a:lnTo>
                <a:lnTo>
                  <a:pt x="489900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9" y="231971"/>
                </a:lnTo>
                <a:lnTo>
                  <a:pt x="125827" y="189422"/>
                </a:lnTo>
                <a:lnTo>
                  <a:pt x="152901" y="153198"/>
                </a:lnTo>
                <a:lnTo>
                  <a:pt x="188197" y="125096"/>
                </a:lnTo>
                <a:lnTo>
                  <a:pt x="230208" y="106916"/>
                </a:lnTo>
                <a:lnTo>
                  <a:pt x="277431" y="100456"/>
                </a:lnTo>
                <a:lnTo>
                  <a:pt x="496602" y="100456"/>
                </a:lnTo>
                <a:lnTo>
                  <a:pt x="463731" y="66698"/>
                </a:lnTo>
                <a:lnTo>
                  <a:pt x="424864" y="38882"/>
                </a:lnTo>
                <a:lnTo>
                  <a:pt x="380433" y="17887"/>
                </a:lnTo>
                <a:lnTo>
                  <a:pt x="330892" y="4623"/>
                </a:lnTo>
                <a:lnTo>
                  <a:pt x="276694" y="0"/>
                </a:lnTo>
                <a:close/>
              </a:path>
              <a:path w="546100" h="558164" extrusionOk="0">
                <a:moveTo>
                  <a:pt x="545973" y="244830"/>
                </a:moveTo>
                <a:lnTo>
                  <a:pt x="264807" y="244830"/>
                </a:lnTo>
                <a:lnTo>
                  <a:pt x="264807" y="343788"/>
                </a:lnTo>
                <a:lnTo>
                  <a:pt x="434682" y="343788"/>
                </a:lnTo>
                <a:lnTo>
                  <a:pt x="413622" y="390773"/>
                </a:lnTo>
                <a:lnTo>
                  <a:pt x="380176" y="426667"/>
                </a:lnTo>
                <a:lnTo>
                  <a:pt x="335597" y="449586"/>
                </a:lnTo>
                <a:lnTo>
                  <a:pt x="281139" y="457644"/>
                </a:lnTo>
                <a:lnTo>
                  <a:pt x="489900" y="457644"/>
                </a:lnTo>
                <a:lnTo>
                  <a:pt x="513081" y="421729"/>
                </a:lnTo>
                <a:lnTo>
                  <a:pt x="531097" y="379589"/>
                </a:lnTo>
                <a:lnTo>
                  <a:pt x="542190" y="334222"/>
                </a:lnTo>
                <a:lnTo>
                  <a:pt x="545973" y="286499"/>
                </a:lnTo>
                <a:lnTo>
                  <a:pt x="545973" y="244830"/>
                </a:lnTo>
                <a:close/>
              </a:path>
              <a:path w="546100" h="558164" extrusionOk="0">
                <a:moveTo>
                  <a:pt x="496602" y="100456"/>
                </a:moveTo>
                <a:lnTo>
                  <a:pt x="277431" y="100456"/>
                </a:lnTo>
                <a:lnTo>
                  <a:pt x="326691" y="106422"/>
                </a:lnTo>
                <a:lnTo>
                  <a:pt x="368857" y="124177"/>
                </a:lnTo>
                <a:lnTo>
                  <a:pt x="404066" y="153510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2" y="1004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g10f9c92ba0f_0_35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g10f9c92ba0f_0_35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g10f9c92ba0f_0_35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g10f9c92ba0f_0_35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g10f9c92ba0f_0_35"/>
          <p:cNvSpPr/>
          <p:nvPr/>
        </p:nvSpPr>
        <p:spPr>
          <a:xfrm>
            <a:off x="4916394" y="1856549"/>
            <a:ext cx="339725" cy="424814"/>
          </a:xfrm>
          <a:custGeom>
            <a:avLst/>
            <a:gdLst/>
            <a:ahLst/>
            <a:cxnLst/>
            <a:rect l="l" t="t" r="r" b="b"/>
            <a:pathLst>
              <a:path w="339725" h="424814" extrusionOk="0">
                <a:moveTo>
                  <a:pt x="339712" y="0"/>
                </a:moveTo>
                <a:lnTo>
                  <a:pt x="0" y="0"/>
                </a:lnTo>
                <a:lnTo>
                  <a:pt x="0" y="106476"/>
                </a:lnTo>
                <a:lnTo>
                  <a:pt x="226301" y="106476"/>
                </a:lnTo>
                <a:lnTo>
                  <a:pt x="80784" y="424637"/>
                </a:lnTo>
                <a:lnTo>
                  <a:pt x="201447" y="424637"/>
                </a:lnTo>
                <a:lnTo>
                  <a:pt x="339712" y="107429"/>
                </a:lnTo>
                <a:lnTo>
                  <a:pt x="339712" y="0"/>
                </a:lnTo>
                <a:close/>
              </a:path>
            </a:pathLst>
          </a:custGeom>
          <a:solidFill>
            <a:srgbClr val="2121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g10f9c92ba0f_0_35"/>
          <p:cNvSpPr txBox="1"/>
          <p:nvPr/>
        </p:nvSpPr>
        <p:spPr>
          <a:xfrm>
            <a:off x="1870261" y="2591475"/>
            <a:ext cx="64320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hu-HU" sz="3600" b="0" i="0" u="none" strike="noStrike" cap="none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Médiaajánlat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hu-HU" sz="3600" b="0" i="0" u="none" strike="noStrike" cap="none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2024</a:t>
            </a:r>
            <a:endParaRPr sz="2400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hu-HU" sz="2400" b="0" i="0" u="none" strike="noStrike" cap="none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Natív és prémium tartalmi formátumok</a:t>
            </a:r>
            <a:endParaRPr sz="2400" b="0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g10f9c92ba0f_0_5"/>
          <p:cNvGraphicFramePr/>
          <p:nvPr>
            <p:extLst>
              <p:ext uri="{D42A27DB-BD31-4B8C-83A1-F6EECF244321}">
                <p14:modId xmlns:p14="http://schemas.microsoft.com/office/powerpoint/2010/main" val="318267998"/>
              </p:ext>
            </p:extLst>
          </p:nvPr>
        </p:nvGraphicFramePr>
        <p:xfrm>
          <a:off x="1336000" y="1095650"/>
          <a:ext cx="7488000" cy="3894250"/>
        </p:xfrm>
        <a:graphic>
          <a:graphicData uri="http://schemas.openxmlformats.org/drawingml/2006/table">
            <a:tbl>
              <a:tblPr>
                <a:noFill/>
                <a:tableStyleId>{C79330FA-CC2F-43D4-B33A-C59D9782A501}</a:tableStyleId>
              </a:tblPr>
              <a:tblGrid>
                <a:gridCol w="189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>
                        <a:alpha val="8901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Natív elemző cikk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F8D6">
                        <a:alpha val="8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Natív podcast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F8D6">
                        <a:alpha val="8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Natív interjú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F8D6">
                        <a:alpha val="8901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Főbb jellemzők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Partnerünk által meghatározott témában, a G7 szerkesztőségi elvei alapján, azokkal megegyező standardok szerint, Partnerünkkel közösen készített </a:t>
                      </a:r>
                      <a:r>
                        <a:rPr lang="hu-HU" sz="100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publikáció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Partnerünk igényére létrejövő podcast tartalom, amit a G7 szerkesztősége a Partnerrel közösen készít el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Partnerünk által meghatározott témában és interjúalannyal, a szerkesztőség által készített szakmai interjú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 készíti?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G7 szerkesztőség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G7 szerkesztőség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G7 szerkesztőség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Megjelenés helye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címlapi doboz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címlapi doboz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címlapi doboz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Multiplatform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igen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igen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igen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Közösségi csatornák (FB, LinkedIn)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igen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igen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igen</a:t>
                      </a:r>
                      <a:endParaRPr sz="1400" u="none" strike="noStrike" cap="none" dirty="0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Nettó l</a:t>
                      </a:r>
                      <a:r>
                        <a:rPr lang="hu-HU" sz="1000" b="1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istaár</a:t>
                      </a:r>
                      <a:endParaRPr sz="1400" u="none" strike="noStrike" cap="none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i="0" u="none" strike="noStrike" cap="none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1 100 000 HUF</a:t>
                      </a:r>
                      <a:endParaRPr sz="1400" u="none" strike="noStrike" cap="none" dirty="0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i="0" u="none" strike="noStrike" cap="none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 100 000 HUF</a:t>
                      </a:r>
                      <a:endParaRPr sz="1400" u="none" strike="noStrike" cap="none" dirty="0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i="0" u="none" strike="noStrike" cap="none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1 100 000 HUF</a:t>
                      </a:r>
                      <a:endParaRPr sz="1400" u="none" strike="noStrike" cap="none" dirty="0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Nettó m</a:t>
                      </a:r>
                      <a:r>
                        <a:rPr lang="hu-HU" sz="1000" b="1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unkadíj</a:t>
                      </a:r>
                      <a:endParaRPr sz="1400" u="none" strike="noStrike" cap="none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</a:t>
                      </a:r>
                      <a:r>
                        <a:rPr lang="hu-HU" sz="1000" b="0" i="0" u="none" strike="noStrike" cap="none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 dirty="0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</a:t>
                      </a:r>
                      <a:r>
                        <a:rPr lang="hu-HU" sz="1000" b="0" i="0" u="none" strike="noStrike" cap="none" dirty="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 dirty="0"/>
                    </a:p>
                  </a:txBody>
                  <a:tcPr marL="26975" marR="269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3" name="Google Shape;63;g10f9c92ba0f_0_5"/>
          <p:cNvSpPr txBox="1"/>
          <p:nvPr/>
        </p:nvSpPr>
        <p:spPr>
          <a:xfrm>
            <a:off x="4826000" y="5372300"/>
            <a:ext cx="5080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Használd a tudásunk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g10f9c92ba0f_0_5"/>
          <p:cNvSpPr txBox="1"/>
          <p:nvPr/>
        </p:nvSpPr>
        <p:spPr>
          <a:xfrm>
            <a:off x="1336000" y="558175"/>
            <a:ext cx="7488000" cy="397200"/>
          </a:xfrm>
          <a:prstGeom prst="rect">
            <a:avLst/>
          </a:prstGeom>
          <a:solidFill>
            <a:srgbClr val="B6F8D6"/>
          </a:solidFill>
          <a:ln w="50800" cap="flat" cmpd="sng">
            <a:solidFill>
              <a:srgbClr val="B6F8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72000" rIns="0" bIns="108000" anchor="t" anchorCtr="0">
            <a:spAutoFit/>
          </a:bodyPr>
          <a:lstStyle/>
          <a:p>
            <a:pPr marL="12065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lang="hu-HU"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atív formátumok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g10f9c92ba0f_0_19"/>
          <p:cNvGraphicFramePr/>
          <p:nvPr/>
        </p:nvGraphicFramePr>
        <p:xfrm>
          <a:off x="667266" y="1220400"/>
          <a:ext cx="9403475" cy="3890990"/>
        </p:xfrm>
        <a:graphic>
          <a:graphicData uri="http://schemas.openxmlformats.org/drawingml/2006/table">
            <a:tbl>
              <a:tblPr>
                <a:noFill/>
                <a:tableStyleId>{C79330FA-CC2F-43D4-B33A-C59D9782A501}</a:tableStyleId>
              </a:tblPr>
              <a:tblGrid>
                <a:gridCol w="18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hu-HU" sz="1000" b="1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lvasói felmérés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F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Piack</a:t>
                      </a:r>
                      <a:r>
                        <a:rPr lang="hu-HU" sz="1000" b="1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utatás, szektorelemzés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F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Szakmai előadás, workshop</a:t>
                      </a:r>
                      <a:endParaRPr sz="1000" b="1" u="none" strike="noStrike" cap="non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F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Főbb jellemzők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Témától függően országos reprezentatív vagy G7 olvasói felmérés készítése, eredmények kiértékelése és opcionálisan publikálása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Kutatómunkán alapuló átfogó üzleti probléma vagy szektor elemzés- nem </a:t>
                      </a: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(vagy csak részben) sajtónyilvános formában 10-15 oldalas terjedelemben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Előre egyeztetett témában szakmai továbbképző vagy látókörbővítő előadás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 készíti?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G7 szerkesztőség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G7 szerkesztőség VAGY Partnerünk + G7 szerkesztőség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G7 szakújságírója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Megjelenés helye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opcionális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opcionális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vállalati rendezvény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Multiplatform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opcionális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opcionális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Közösségi csatornák (FB, LinkedIn)</a:t>
                      </a:r>
                      <a:endParaRPr sz="1000" b="1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opcionális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opcionális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endParaRPr sz="1000" b="0" u="none" strike="noStrike" cap="none">
                        <a:solidFill>
                          <a:srgbClr val="37373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8000" marR="1080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Nettó l</a:t>
                      </a:r>
                      <a:r>
                        <a:rPr lang="hu-HU" sz="1000" b="1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istaár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1 1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00 000 HUF (olvasói) / </a:t>
                      </a:r>
                      <a:r>
                        <a:rPr lang="hu-HU" sz="100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1 600 000 HUF (reprezentatív)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1 700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b="1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Nettó m</a:t>
                      </a:r>
                      <a:r>
                        <a:rPr lang="hu-HU" sz="1000" b="1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unkadíj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0 000 HUF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450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hu-HU" sz="1000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</a:t>
                      </a:r>
                      <a:r>
                        <a:rPr lang="hu-HU" sz="1000" b="0" i="0" u="none" strike="noStrike" cap="none">
                          <a:solidFill>
                            <a:srgbClr val="3737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000 HUF</a:t>
                      </a:r>
                      <a:endParaRPr sz="1400" u="none" strike="noStrike" cap="none"/>
                    </a:p>
                  </a:txBody>
                  <a:tcPr marL="108000" marR="1080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1" name="Google Shape;71;g10f9c92ba0f_0_19"/>
          <p:cNvSpPr txBox="1"/>
          <p:nvPr/>
        </p:nvSpPr>
        <p:spPr>
          <a:xfrm>
            <a:off x="667275" y="600350"/>
            <a:ext cx="9403500" cy="397200"/>
          </a:xfrm>
          <a:prstGeom prst="rect">
            <a:avLst/>
          </a:prstGeom>
          <a:solidFill>
            <a:srgbClr val="B6F8D6"/>
          </a:solidFill>
          <a:ln w="50800" cap="flat" cmpd="sng">
            <a:solidFill>
              <a:srgbClr val="B6F8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72000" rIns="0" bIns="108000" anchor="t" anchorCtr="0">
            <a:spAutoFit/>
          </a:bodyPr>
          <a:lstStyle/>
          <a:p>
            <a:pPr marL="12065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Prémium </a:t>
            </a:r>
            <a:r>
              <a:rPr lang="hu-HU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megoldások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10f9c92ba0f_0_19"/>
          <p:cNvSpPr txBox="1"/>
          <p:nvPr/>
        </p:nvSpPr>
        <p:spPr>
          <a:xfrm>
            <a:off x="4826000" y="5372300"/>
            <a:ext cx="5080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Használd a tudásunk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/>
          <p:nvPr/>
        </p:nvSpPr>
        <p:spPr>
          <a:xfrm>
            <a:off x="457200" y="463689"/>
            <a:ext cx="311784" cy="337820"/>
          </a:xfrm>
          <a:custGeom>
            <a:avLst/>
            <a:gdLst/>
            <a:ahLst/>
            <a:cxnLst/>
            <a:rect l="l" t="t" r="r" b="b"/>
            <a:pathLst>
              <a:path w="311784" h="337820" extrusionOk="0">
                <a:moveTo>
                  <a:pt x="311315" y="0"/>
                </a:moveTo>
                <a:lnTo>
                  <a:pt x="0" y="0"/>
                </a:lnTo>
                <a:lnTo>
                  <a:pt x="0" y="337261"/>
                </a:lnTo>
                <a:lnTo>
                  <a:pt x="311315" y="337261"/>
                </a:lnTo>
                <a:lnTo>
                  <a:pt x="311315" y="285381"/>
                </a:lnTo>
                <a:lnTo>
                  <a:pt x="114528" y="285381"/>
                </a:lnTo>
                <a:lnTo>
                  <a:pt x="192316" y="115290"/>
                </a:lnTo>
                <a:lnTo>
                  <a:pt x="71348" y="115290"/>
                </a:lnTo>
                <a:lnTo>
                  <a:pt x="71348" y="58369"/>
                </a:lnTo>
                <a:lnTo>
                  <a:pt x="311315" y="58369"/>
                </a:lnTo>
                <a:lnTo>
                  <a:pt x="311315" y="0"/>
                </a:lnTo>
                <a:close/>
              </a:path>
              <a:path w="311784" h="337820" extrusionOk="0">
                <a:moveTo>
                  <a:pt x="311315" y="58369"/>
                </a:moveTo>
                <a:lnTo>
                  <a:pt x="252945" y="58369"/>
                </a:lnTo>
                <a:lnTo>
                  <a:pt x="252945" y="115798"/>
                </a:lnTo>
                <a:lnTo>
                  <a:pt x="179044" y="285381"/>
                </a:lnTo>
                <a:lnTo>
                  <a:pt x="311315" y="285381"/>
                </a:lnTo>
                <a:lnTo>
                  <a:pt x="311315" y="583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0"/>
          <p:cNvSpPr/>
          <p:nvPr/>
        </p:nvSpPr>
        <p:spPr>
          <a:xfrm>
            <a:off x="470170" y="113450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0" y="195543"/>
                </a:lnTo>
                <a:lnTo>
                  <a:pt x="26864" y="236395"/>
                </a:lnTo>
                <a:lnTo>
                  <a:pt x="58331" y="268980"/>
                </a:lnTo>
                <a:lnTo>
                  <a:pt x="99943" y="290548"/>
                </a:lnTo>
                <a:lnTo>
                  <a:pt x="150291" y="298348"/>
                </a:lnTo>
                <a:lnTo>
                  <a:pt x="198061" y="290732"/>
                </a:lnTo>
                <a:lnTo>
                  <a:pt x="237303" y="269692"/>
                </a:lnTo>
                <a:lnTo>
                  <a:pt x="260579" y="244652"/>
                </a:lnTo>
                <a:lnTo>
                  <a:pt x="150291" y="244652"/>
                </a:lnTo>
                <a:lnTo>
                  <a:pt x="111940" y="237229"/>
                </a:lnTo>
                <a:lnTo>
                  <a:pt x="81691" y="216901"/>
                </a:lnTo>
                <a:lnTo>
                  <a:pt x="61850" y="186579"/>
                </a:lnTo>
                <a:lnTo>
                  <a:pt x="54724" y="149174"/>
                </a:lnTo>
                <a:lnTo>
                  <a:pt x="61930" y="112272"/>
                </a:lnTo>
                <a:lnTo>
                  <a:pt x="81738" y="81894"/>
                </a:lnTo>
                <a:lnTo>
                  <a:pt x="111436" y="61286"/>
                </a:lnTo>
                <a:lnTo>
                  <a:pt x="148310" y="53695"/>
                </a:lnTo>
                <a:lnTo>
                  <a:pt x="264113" y="53695"/>
                </a:lnTo>
                <a:lnTo>
                  <a:pt x="257098" y="44303"/>
                </a:lnTo>
                <a:lnTo>
                  <a:pt x="227123" y="20785"/>
                </a:lnTo>
                <a:lnTo>
                  <a:pt x="190457" y="5469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3" y="208900"/>
                </a:lnTo>
                <a:lnTo>
                  <a:pt x="203233" y="228090"/>
                </a:lnTo>
                <a:lnTo>
                  <a:pt x="179402" y="240344"/>
                </a:lnTo>
                <a:lnTo>
                  <a:pt x="150291" y="244652"/>
                </a:lnTo>
                <a:lnTo>
                  <a:pt x="260579" y="244652"/>
                </a:lnTo>
                <a:lnTo>
                  <a:pt x="266819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13" y="53695"/>
                </a:moveTo>
                <a:lnTo>
                  <a:pt x="148310" y="53695"/>
                </a:lnTo>
                <a:lnTo>
                  <a:pt x="174642" y="56884"/>
                </a:lnTo>
                <a:lnTo>
                  <a:pt x="197184" y="66376"/>
                </a:lnTo>
                <a:lnTo>
                  <a:pt x="216010" y="82059"/>
                </a:lnTo>
                <a:lnTo>
                  <a:pt x="231190" y="103822"/>
                </a:lnTo>
                <a:lnTo>
                  <a:pt x="279565" y="74383"/>
                </a:lnTo>
                <a:lnTo>
                  <a:pt x="264113" y="5369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0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0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0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0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0"/>
          <p:cNvSpPr/>
          <p:nvPr/>
        </p:nvSpPr>
        <p:spPr>
          <a:xfrm>
            <a:off x="0" y="0"/>
            <a:ext cx="10160000" cy="5715000"/>
          </a:xfrm>
          <a:custGeom>
            <a:avLst/>
            <a:gdLst/>
            <a:ahLst/>
            <a:cxnLst/>
            <a:rect l="l" t="t" r="r" b="b"/>
            <a:pathLst>
              <a:path w="10160000" h="5715000" extrusionOk="0">
                <a:moveTo>
                  <a:pt x="0" y="5715000"/>
                </a:moveTo>
                <a:lnTo>
                  <a:pt x="10160000" y="5715000"/>
                </a:lnTo>
                <a:lnTo>
                  <a:pt x="101600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200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0"/>
          <p:cNvSpPr/>
          <p:nvPr/>
        </p:nvSpPr>
        <p:spPr>
          <a:xfrm>
            <a:off x="4782934" y="1747367"/>
            <a:ext cx="582929" cy="631189"/>
          </a:xfrm>
          <a:custGeom>
            <a:avLst/>
            <a:gdLst/>
            <a:ahLst/>
            <a:cxnLst/>
            <a:rect l="l" t="t" r="r" b="b"/>
            <a:pathLst>
              <a:path w="582929" h="631189" extrusionOk="0">
                <a:moveTo>
                  <a:pt x="0" y="630885"/>
                </a:moveTo>
                <a:lnTo>
                  <a:pt x="582358" y="630885"/>
                </a:lnTo>
                <a:lnTo>
                  <a:pt x="582358" y="0"/>
                </a:lnTo>
                <a:lnTo>
                  <a:pt x="0" y="0"/>
                </a:lnTo>
                <a:lnTo>
                  <a:pt x="0" y="6308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0"/>
          <p:cNvSpPr/>
          <p:nvPr/>
        </p:nvSpPr>
        <p:spPr>
          <a:xfrm>
            <a:off x="4807198" y="1092196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94" y="0"/>
                </a:moveTo>
                <a:lnTo>
                  <a:pt x="230010" y="3634"/>
                </a:lnTo>
                <a:lnTo>
                  <a:pt x="186388" y="14162"/>
                </a:lnTo>
                <a:lnTo>
                  <a:pt x="146264" y="31021"/>
                </a:lnTo>
                <a:lnTo>
                  <a:pt x="110076" y="53648"/>
                </a:lnTo>
                <a:lnTo>
                  <a:pt x="78258" y="81481"/>
                </a:lnTo>
                <a:lnTo>
                  <a:pt x="51248" y="113958"/>
                </a:lnTo>
                <a:lnTo>
                  <a:pt x="29481" y="150515"/>
                </a:lnTo>
                <a:lnTo>
                  <a:pt x="13393" y="190590"/>
                </a:lnTo>
                <a:lnTo>
                  <a:pt x="3421" y="233620"/>
                </a:lnTo>
                <a:lnTo>
                  <a:pt x="0" y="279044"/>
                </a:lnTo>
                <a:lnTo>
                  <a:pt x="3305" y="323385"/>
                </a:lnTo>
                <a:lnTo>
                  <a:pt x="13002" y="365788"/>
                </a:lnTo>
                <a:lnTo>
                  <a:pt x="28761" y="405610"/>
                </a:lnTo>
                <a:lnTo>
                  <a:pt x="50252" y="442209"/>
                </a:lnTo>
                <a:lnTo>
                  <a:pt x="77147" y="474941"/>
                </a:lnTo>
                <a:lnTo>
                  <a:pt x="109116" y="503164"/>
                </a:lnTo>
                <a:lnTo>
                  <a:pt x="145829" y="526235"/>
                </a:lnTo>
                <a:lnTo>
                  <a:pt x="186957" y="543510"/>
                </a:lnTo>
                <a:lnTo>
                  <a:pt x="232170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2"/>
                </a:lnTo>
                <a:lnTo>
                  <a:pt x="488525" y="459774"/>
                </a:lnTo>
                <a:lnTo>
                  <a:pt x="489900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9" y="231971"/>
                </a:lnTo>
                <a:lnTo>
                  <a:pt x="125827" y="189422"/>
                </a:lnTo>
                <a:lnTo>
                  <a:pt x="152901" y="153198"/>
                </a:lnTo>
                <a:lnTo>
                  <a:pt x="188197" y="125096"/>
                </a:lnTo>
                <a:lnTo>
                  <a:pt x="230208" y="106916"/>
                </a:lnTo>
                <a:lnTo>
                  <a:pt x="277431" y="100456"/>
                </a:lnTo>
                <a:lnTo>
                  <a:pt x="496602" y="100456"/>
                </a:lnTo>
                <a:lnTo>
                  <a:pt x="463731" y="66698"/>
                </a:lnTo>
                <a:lnTo>
                  <a:pt x="424864" y="38882"/>
                </a:lnTo>
                <a:lnTo>
                  <a:pt x="380433" y="17887"/>
                </a:lnTo>
                <a:lnTo>
                  <a:pt x="330892" y="4623"/>
                </a:lnTo>
                <a:lnTo>
                  <a:pt x="276694" y="0"/>
                </a:lnTo>
                <a:close/>
              </a:path>
              <a:path w="546100" h="558164" extrusionOk="0">
                <a:moveTo>
                  <a:pt x="545973" y="244830"/>
                </a:moveTo>
                <a:lnTo>
                  <a:pt x="264807" y="244830"/>
                </a:lnTo>
                <a:lnTo>
                  <a:pt x="264807" y="343788"/>
                </a:lnTo>
                <a:lnTo>
                  <a:pt x="434682" y="343788"/>
                </a:lnTo>
                <a:lnTo>
                  <a:pt x="413622" y="390773"/>
                </a:lnTo>
                <a:lnTo>
                  <a:pt x="380176" y="426667"/>
                </a:lnTo>
                <a:lnTo>
                  <a:pt x="335597" y="449586"/>
                </a:lnTo>
                <a:lnTo>
                  <a:pt x="281139" y="457644"/>
                </a:lnTo>
                <a:lnTo>
                  <a:pt x="489900" y="457644"/>
                </a:lnTo>
                <a:lnTo>
                  <a:pt x="513081" y="421729"/>
                </a:lnTo>
                <a:lnTo>
                  <a:pt x="531097" y="379589"/>
                </a:lnTo>
                <a:lnTo>
                  <a:pt x="542190" y="334222"/>
                </a:lnTo>
                <a:lnTo>
                  <a:pt x="545973" y="286499"/>
                </a:lnTo>
                <a:lnTo>
                  <a:pt x="545973" y="244830"/>
                </a:lnTo>
                <a:close/>
              </a:path>
              <a:path w="546100" h="558164" extrusionOk="0">
                <a:moveTo>
                  <a:pt x="496602" y="100456"/>
                </a:moveTo>
                <a:lnTo>
                  <a:pt x="277431" y="100456"/>
                </a:lnTo>
                <a:lnTo>
                  <a:pt x="326691" y="106422"/>
                </a:lnTo>
                <a:lnTo>
                  <a:pt x="368857" y="124177"/>
                </a:lnTo>
                <a:lnTo>
                  <a:pt x="404066" y="153510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2" y="1004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0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0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0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0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0"/>
          <p:cNvSpPr/>
          <p:nvPr/>
        </p:nvSpPr>
        <p:spPr>
          <a:xfrm>
            <a:off x="4916394" y="1856549"/>
            <a:ext cx="339725" cy="424814"/>
          </a:xfrm>
          <a:custGeom>
            <a:avLst/>
            <a:gdLst/>
            <a:ahLst/>
            <a:cxnLst/>
            <a:rect l="l" t="t" r="r" b="b"/>
            <a:pathLst>
              <a:path w="339725" h="424814" extrusionOk="0">
                <a:moveTo>
                  <a:pt x="339712" y="0"/>
                </a:moveTo>
                <a:lnTo>
                  <a:pt x="0" y="0"/>
                </a:lnTo>
                <a:lnTo>
                  <a:pt x="0" y="106476"/>
                </a:lnTo>
                <a:lnTo>
                  <a:pt x="226301" y="106476"/>
                </a:lnTo>
                <a:lnTo>
                  <a:pt x="80784" y="424637"/>
                </a:lnTo>
                <a:lnTo>
                  <a:pt x="201447" y="424637"/>
                </a:lnTo>
                <a:lnTo>
                  <a:pt x="339712" y="107429"/>
                </a:lnTo>
                <a:lnTo>
                  <a:pt x="339712" y="0"/>
                </a:lnTo>
                <a:close/>
              </a:path>
            </a:pathLst>
          </a:custGeom>
          <a:solidFill>
            <a:srgbClr val="2121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0"/>
          <p:cNvSpPr txBox="1"/>
          <p:nvPr/>
        </p:nvSpPr>
        <p:spPr>
          <a:xfrm>
            <a:off x="3327400" y="3086100"/>
            <a:ext cx="3733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hu-HU" sz="2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Formátumok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ca199780ae_0_21"/>
          <p:cNvSpPr txBox="1"/>
          <p:nvPr/>
        </p:nvSpPr>
        <p:spPr>
          <a:xfrm>
            <a:off x="1019210" y="268823"/>
            <a:ext cx="4047000" cy="397200"/>
          </a:xfrm>
          <a:prstGeom prst="rect">
            <a:avLst/>
          </a:prstGeom>
          <a:solidFill>
            <a:srgbClr val="B6F8D6"/>
          </a:solidFill>
          <a:ln w="50800" cap="flat" cmpd="sng">
            <a:solidFill>
              <a:srgbClr val="B6F8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72000" rIns="0" bIns="108000" anchor="t" anchorCtr="0">
            <a:spAutoFit/>
          </a:bodyPr>
          <a:lstStyle/>
          <a:p>
            <a:pPr marL="12065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Natív formátumok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1ca199780ae_0_21"/>
          <p:cNvSpPr txBox="1"/>
          <p:nvPr/>
        </p:nvSpPr>
        <p:spPr>
          <a:xfrm>
            <a:off x="4826000" y="5372300"/>
            <a:ext cx="5079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Használd a tudásunk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ca199780ae_0_21"/>
          <p:cNvSpPr txBox="1"/>
          <p:nvPr/>
        </p:nvSpPr>
        <p:spPr>
          <a:xfrm>
            <a:off x="1019200" y="824700"/>
            <a:ext cx="8765100" cy="40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1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Natív elemző cikk</a:t>
            </a:r>
            <a:endParaRPr sz="1200" b="1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G7 dedikált újságírója által, a szerkesztőség szakmai szempontjai mentén Partnerünk megrendelésére készített natív publikáció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cikk témáját, megszólalókat Partnerünkkel egyeztetjük, kapott háttéranyagokat beépítjük, háttéradanyagok adataiból grafikonokat készítünk a cikkhez, továbbá lehetőség van targetált linkek elhelyezésére a cikkben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cikk ‚Támogatói tartalom’ kategóriával jelenik meg a G7-en a szerkesztőségi cikkek mellett, időkorlát nélkül (kereshető marad)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támogatói tartalom kiemelt helyen, a felső címlapi dobozban jelennek meg, népszerűsítjük a G7 közösségi csatornáin (FB, LinkedIn)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cikk végén feltüntetjük a támogatót</a:t>
            </a:r>
            <a:endParaRPr sz="12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200" b="1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Natív podcast</a:t>
            </a:r>
            <a:endParaRPr sz="1200" b="1" i="0" u="none" strike="noStrike" cap="none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Előzetesen egyeztetett adásmenet alapján stúdióban vagy telefonon felvett, 30-40 perces beszélgetés, ami kísérő cikkel jelenik meg a G7 felületén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Formája alapvetően lehet cégportré, és -vagy piaci trend bemutatása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1 vagy 2 fő szakértő megszólaló 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megvágott podcastot és az összefoglalót is jóváhagyja Partnerünk, népszerűsítjük a G7 közösségi csatornáin (FB, LinkedIn)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Lehetőség targetált linkek elhelyezésére a cikkben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podcastban és az összefoglalóban is jelezzük, hogy elkészítését Partnerünk támogatta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1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Natív interjú</a:t>
            </a:r>
            <a:endParaRPr sz="1200" b="1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Előzetes témavázlat alapján a G7 újságírója által, Partnerünk megrendelésére készített kb. 8-12 kérdéses interjú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Opcionálisan grafikonok, illusztrációk beillesztése Partnerünk háttéranyagai alapján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Partnerünk adja az interjúalanyt és a fő témát, igény esetén fotóst biztosítás a szerkesztőség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cikk ‚Támogatói tartalom’ kategóriával jelenik meg a G7-en címlapi dobozban, a szerkesztőségi cikkek mellett, időkorlát nélkül (kereshető marad), népszerűsítjük a G7 közösségi csatornáin (FB, LinkedIn)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Lehetőség targetált linkek elhelyezésére a cikkben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cikk végén feltüntetjük a támogatót</a:t>
            </a:r>
            <a:endParaRPr sz="1200" b="1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ca199780ae_0_2"/>
          <p:cNvSpPr txBox="1"/>
          <p:nvPr/>
        </p:nvSpPr>
        <p:spPr>
          <a:xfrm>
            <a:off x="1019210" y="268823"/>
            <a:ext cx="4047000" cy="397200"/>
          </a:xfrm>
          <a:prstGeom prst="rect">
            <a:avLst/>
          </a:prstGeom>
          <a:solidFill>
            <a:srgbClr val="B6F8D6"/>
          </a:solidFill>
          <a:ln w="50800" cap="flat" cmpd="sng">
            <a:solidFill>
              <a:srgbClr val="B6F8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72000" rIns="0" bIns="108000" anchor="t" anchorCtr="0">
            <a:spAutoFit/>
          </a:bodyPr>
          <a:lstStyle/>
          <a:p>
            <a:pPr marL="12065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Prémium </a:t>
            </a:r>
            <a:r>
              <a:rPr lang="hu-HU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megoldások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ca199780ae_0_2"/>
          <p:cNvSpPr txBox="1"/>
          <p:nvPr/>
        </p:nvSpPr>
        <p:spPr>
          <a:xfrm>
            <a:off x="4826000" y="5372300"/>
            <a:ext cx="5079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Használd a tudásunk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1ca199780ae_0_2"/>
          <p:cNvSpPr txBox="1"/>
          <p:nvPr/>
        </p:nvSpPr>
        <p:spPr>
          <a:xfrm>
            <a:off x="1019200" y="824700"/>
            <a:ext cx="8765100" cy="3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1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Olvasói kutatás</a:t>
            </a:r>
            <a:endParaRPr sz="1200" b="1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G7 módszertana szerint, olvasói körében készített (10-14 kérdéses) kutatás a szükséges informatikai fejlesztéssel és az eredmények kiértékelésével együtt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2 cikket tartalmaz a G7-en: 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○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Kérdőív publikálása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○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Eredmények értékelése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Partnerünk rendelkezésére bocsátjuk a teljes adatbázist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200" b="1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Piack</a:t>
            </a:r>
            <a:r>
              <a:rPr lang="hu-HU" sz="1200" b="1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utatás, szektorelemzés</a:t>
            </a:r>
            <a:endParaRPr sz="1200" b="1" i="0" u="none" strike="noStrike" cap="none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Montserrat"/>
              <a:buChar char="●"/>
            </a:pPr>
            <a:r>
              <a:rPr lang="hu-HU" sz="1000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Szektor-, á</a:t>
            </a:r>
            <a:r>
              <a:rPr lang="hu-HU" sz="1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gazati k</a:t>
            </a:r>
            <a:r>
              <a:rPr lang="hu-HU" sz="1000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utatás, technológiai, üzleti trendek</a:t>
            </a:r>
            <a:r>
              <a:rPr lang="hu-HU" sz="1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elemzése: átfogó</a:t>
            </a: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 tanulmány 10-12 oldalas terjedelemben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G7 tartalmak és szakértői kapcsolatok felhasználásával</a:t>
            </a:r>
            <a:endParaRPr sz="1000" b="0" i="0" u="none" strike="noStrike" cap="none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Nemzetközi és hazai adatsorok összehasonlítása, trendelemzések idősorokból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Egyeztetés alapján</a:t>
            </a: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○"/>
            </a:pP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CEE régiós kitekintés, összehasonlítás</a:t>
            </a:r>
            <a:endParaRPr sz="1000" b="0" i="0" u="none" strike="noStrike" cap="none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○"/>
            </a:pP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Vállalati esettanulmányok,</a:t>
            </a:r>
            <a:endParaRPr sz="1000" b="0" i="0" u="none" strike="noStrike" cap="none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Montserrat"/>
              <a:buChar char="○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észben sajtónyilvános formában a végeredmény, egyeztetés alapján </a:t>
            </a: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atív cikk készül</a:t>
            </a: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1000" b="0" i="0" u="none" strike="noStrike" cap="none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a kutatásból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b="1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Szakmai előadás, szakértői konzultáció</a:t>
            </a:r>
            <a:endParaRPr sz="1200" b="1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202"/>
              </a:buClr>
              <a:buSzPts val="1000"/>
              <a:buFont typeface="Montserrat"/>
              <a:buChar char="●"/>
            </a:pPr>
            <a:r>
              <a:rPr lang="hu-HU" sz="1000">
                <a:solidFill>
                  <a:srgbClr val="010202"/>
                </a:solidFill>
                <a:latin typeface="Montserrat"/>
                <a:ea typeface="Montserrat"/>
                <a:cs typeface="Montserrat"/>
                <a:sym typeface="Montserrat"/>
              </a:rPr>
              <a:t>Közösen egyeztetett témában a G7 szakújságírói által tartott  szakmai előadás, vagy webinárium, vagy szakértői konzultáció előzetes háttérkutatás alapján</a:t>
            </a:r>
            <a:endParaRPr sz="1000">
              <a:solidFill>
                <a:srgbClr val="0102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f9c92ba0f_0_71"/>
          <p:cNvSpPr/>
          <p:nvPr/>
        </p:nvSpPr>
        <p:spPr>
          <a:xfrm>
            <a:off x="457200" y="463689"/>
            <a:ext cx="311784" cy="337820"/>
          </a:xfrm>
          <a:custGeom>
            <a:avLst/>
            <a:gdLst/>
            <a:ahLst/>
            <a:cxnLst/>
            <a:rect l="l" t="t" r="r" b="b"/>
            <a:pathLst>
              <a:path w="311784" h="337820" extrusionOk="0">
                <a:moveTo>
                  <a:pt x="311315" y="0"/>
                </a:moveTo>
                <a:lnTo>
                  <a:pt x="0" y="0"/>
                </a:lnTo>
                <a:lnTo>
                  <a:pt x="0" y="337261"/>
                </a:lnTo>
                <a:lnTo>
                  <a:pt x="311315" y="337261"/>
                </a:lnTo>
                <a:lnTo>
                  <a:pt x="311315" y="285381"/>
                </a:lnTo>
                <a:lnTo>
                  <a:pt x="114528" y="285381"/>
                </a:lnTo>
                <a:lnTo>
                  <a:pt x="192316" y="115290"/>
                </a:lnTo>
                <a:lnTo>
                  <a:pt x="71348" y="115290"/>
                </a:lnTo>
                <a:lnTo>
                  <a:pt x="71348" y="58369"/>
                </a:lnTo>
                <a:lnTo>
                  <a:pt x="311315" y="58369"/>
                </a:lnTo>
                <a:lnTo>
                  <a:pt x="311315" y="0"/>
                </a:lnTo>
                <a:close/>
              </a:path>
              <a:path w="311784" h="337820" extrusionOk="0">
                <a:moveTo>
                  <a:pt x="311315" y="58369"/>
                </a:moveTo>
                <a:lnTo>
                  <a:pt x="252945" y="58369"/>
                </a:lnTo>
                <a:lnTo>
                  <a:pt x="252945" y="115798"/>
                </a:lnTo>
                <a:lnTo>
                  <a:pt x="179044" y="285381"/>
                </a:lnTo>
                <a:lnTo>
                  <a:pt x="311315" y="285381"/>
                </a:lnTo>
                <a:lnTo>
                  <a:pt x="311315" y="583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0f9c92ba0f_0_71"/>
          <p:cNvSpPr/>
          <p:nvPr/>
        </p:nvSpPr>
        <p:spPr>
          <a:xfrm>
            <a:off x="470170" y="113450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0" y="195543"/>
                </a:lnTo>
                <a:lnTo>
                  <a:pt x="26864" y="236395"/>
                </a:lnTo>
                <a:lnTo>
                  <a:pt x="58331" y="268980"/>
                </a:lnTo>
                <a:lnTo>
                  <a:pt x="99943" y="290548"/>
                </a:lnTo>
                <a:lnTo>
                  <a:pt x="150291" y="298348"/>
                </a:lnTo>
                <a:lnTo>
                  <a:pt x="198061" y="290732"/>
                </a:lnTo>
                <a:lnTo>
                  <a:pt x="237303" y="269692"/>
                </a:lnTo>
                <a:lnTo>
                  <a:pt x="260579" y="244652"/>
                </a:lnTo>
                <a:lnTo>
                  <a:pt x="150291" y="244652"/>
                </a:lnTo>
                <a:lnTo>
                  <a:pt x="111940" y="237229"/>
                </a:lnTo>
                <a:lnTo>
                  <a:pt x="81691" y="216901"/>
                </a:lnTo>
                <a:lnTo>
                  <a:pt x="61850" y="186579"/>
                </a:lnTo>
                <a:lnTo>
                  <a:pt x="54724" y="149174"/>
                </a:lnTo>
                <a:lnTo>
                  <a:pt x="61930" y="112272"/>
                </a:lnTo>
                <a:lnTo>
                  <a:pt x="81738" y="81894"/>
                </a:lnTo>
                <a:lnTo>
                  <a:pt x="111436" y="61286"/>
                </a:lnTo>
                <a:lnTo>
                  <a:pt x="148310" y="53695"/>
                </a:lnTo>
                <a:lnTo>
                  <a:pt x="264113" y="53695"/>
                </a:lnTo>
                <a:lnTo>
                  <a:pt x="257098" y="44303"/>
                </a:lnTo>
                <a:lnTo>
                  <a:pt x="227123" y="20785"/>
                </a:lnTo>
                <a:lnTo>
                  <a:pt x="190457" y="5469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3" y="208900"/>
                </a:lnTo>
                <a:lnTo>
                  <a:pt x="203233" y="228090"/>
                </a:lnTo>
                <a:lnTo>
                  <a:pt x="179402" y="240344"/>
                </a:lnTo>
                <a:lnTo>
                  <a:pt x="150291" y="244652"/>
                </a:lnTo>
                <a:lnTo>
                  <a:pt x="260579" y="244652"/>
                </a:lnTo>
                <a:lnTo>
                  <a:pt x="266819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13" y="53695"/>
                </a:moveTo>
                <a:lnTo>
                  <a:pt x="148310" y="53695"/>
                </a:lnTo>
                <a:lnTo>
                  <a:pt x="174642" y="56884"/>
                </a:lnTo>
                <a:lnTo>
                  <a:pt x="197184" y="66376"/>
                </a:lnTo>
                <a:lnTo>
                  <a:pt x="216010" y="82059"/>
                </a:lnTo>
                <a:lnTo>
                  <a:pt x="231190" y="103822"/>
                </a:lnTo>
                <a:lnTo>
                  <a:pt x="279565" y="74383"/>
                </a:lnTo>
                <a:lnTo>
                  <a:pt x="264113" y="5369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0f9c92ba0f_0_71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0f9c92ba0f_0_71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0f9c92ba0f_0_71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0f9c92ba0f_0_71"/>
          <p:cNvSpPr/>
          <p:nvPr/>
        </p:nvSpPr>
        <p:spPr>
          <a:xfrm>
            <a:off x="470166" y="113449"/>
            <a:ext cx="292100" cy="298450"/>
          </a:xfrm>
          <a:custGeom>
            <a:avLst/>
            <a:gdLst/>
            <a:ahLst/>
            <a:cxnLst/>
            <a:rect l="l" t="t" r="r" b="b"/>
            <a:pathLst>
              <a:path w="292100" h="298450" extrusionOk="0">
                <a:moveTo>
                  <a:pt x="147916" y="0"/>
                </a:moveTo>
                <a:lnTo>
                  <a:pt x="99639" y="7569"/>
                </a:lnTo>
                <a:lnTo>
                  <a:pt x="58844" y="28676"/>
                </a:lnTo>
                <a:lnTo>
                  <a:pt x="27396" y="60915"/>
                </a:lnTo>
                <a:lnTo>
                  <a:pt x="7159" y="101882"/>
                </a:lnTo>
                <a:lnTo>
                  <a:pt x="0" y="149174"/>
                </a:lnTo>
                <a:lnTo>
                  <a:pt x="6952" y="195543"/>
                </a:lnTo>
                <a:lnTo>
                  <a:pt x="26868" y="236395"/>
                </a:lnTo>
                <a:lnTo>
                  <a:pt x="58339" y="268980"/>
                </a:lnTo>
                <a:lnTo>
                  <a:pt x="99954" y="290548"/>
                </a:lnTo>
                <a:lnTo>
                  <a:pt x="150304" y="298348"/>
                </a:lnTo>
                <a:lnTo>
                  <a:pt x="198067" y="290732"/>
                </a:lnTo>
                <a:lnTo>
                  <a:pt x="237306" y="269692"/>
                </a:lnTo>
                <a:lnTo>
                  <a:pt x="260580" y="244652"/>
                </a:lnTo>
                <a:lnTo>
                  <a:pt x="150304" y="244652"/>
                </a:lnTo>
                <a:lnTo>
                  <a:pt x="111947" y="237229"/>
                </a:lnTo>
                <a:lnTo>
                  <a:pt x="81699" y="216901"/>
                </a:lnTo>
                <a:lnTo>
                  <a:pt x="61861" y="186579"/>
                </a:lnTo>
                <a:lnTo>
                  <a:pt x="54737" y="149174"/>
                </a:lnTo>
                <a:lnTo>
                  <a:pt x="61940" y="112274"/>
                </a:lnTo>
                <a:lnTo>
                  <a:pt x="81745" y="81900"/>
                </a:lnTo>
                <a:lnTo>
                  <a:pt x="111438" y="61297"/>
                </a:lnTo>
                <a:lnTo>
                  <a:pt x="148310" y="53708"/>
                </a:lnTo>
                <a:lnTo>
                  <a:pt x="264128" y="53708"/>
                </a:lnTo>
                <a:lnTo>
                  <a:pt x="257109" y="44309"/>
                </a:lnTo>
                <a:lnTo>
                  <a:pt x="227129" y="20786"/>
                </a:lnTo>
                <a:lnTo>
                  <a:pt x="190459" y="5470"/>
                </a:lnTo>
                <a:lnTo>
                  <a:pt x="147916" y="0"/>
                </a:lnTo>
                <a:close/>
              </a:path>
              <a:path w="292100" h="298450" extrusionOk="0">
                <a:moveTo>
                  <a:pt x="291871" y="130873"/>
                </a:moveTo>
                <a:lnTo>
                  <a:pt x="141566" y="130873"/>
                </a:lnTo>
                <a:lnTo>
                  <a:pt x="141566" y="183781"/>
                </a:lnTo>
                <a:lnTo>
                  <a:pt x="232371" y="183781"/>
                </a:lnTo>
                <a:lnTo>
                  <a:pt x="221118" y="208900"/>
                </a:lnTo>
                <a:lnTo>
                  <a:pt x="203239" y="228090"/>
                </a:lnTo>
                <a:lnTo>
                  <a:pt x="179409" y="240344"/>
                </a:lnTo>
                <a:lnTo>
                  <a:pt x="150304" y="244652"/>
                </a:lnTo>
                <a:lnTo>
                  <a:pt x="260580" y="244652"/>
                </a:lnTo>
                <a:lnTo>
                  <a:pt x="266820" y="237940"/>
                </a:lnTo>
                <a:lnTo>
                  <a:pt x="285408" y="198188"/>
                </a:lnTo>
                <a:lnTo>
                  <a:pt x="291871" y="153149"/>
                </a:lnTo>
                <a:lnTo>
                  <a:pt x="291871" y="130873"/>
                </a:lnTo>
                <a:close/>
              </a:path>
              <a:path w="292100" h="298450" extrusionOk="0">
                <a:moveTo>
                  <a:pt x="264128" y="53708"/>
                </a:moveTo>
                <a:lnTo>
                  <a:pt x="148310" y="53708"/>
                </a:lnTo>
                <a:lnTo>
                  <a:pt x="174642" y="56895"/>
                </a:lnTo>
                <a:lnTo>
                  <a:pt x="197184" y="66382"/>
                </a:lnTo>
                <a:lnTo>
                  <a:pt x="216010" y="82061"/>
                </a:lnTo>
                <a:lnTo>
                  <a:pt x="231190" y="103822"/>
                </a:lnTo>
                <a:lnTo>
                  <a:pt x="279577" y="74396"/>
                </a:lnTo>
                <a:lnTo>
                  <a:pt x="264128" y="537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10f9c92ba0f_0_71"/>
          <p:cNvSpPr/>
          <p:nvPr/>
        </p:nvSpPr>
        <p:spPr>
          <a:xfrm>
            <a:off x="0" y="12357"/>
            <a:ext cx="10160000" cy="5715000"/>
          </a:xfrm>
          <a:custGeom>
            <a:avLst/>
            <a:gdLst/>
            <a:ahLst/>
            <a:cxnLst/>
            <a:rect l="l" t="t" r="r" b="b"/>
            <a:pathLst>
              <a:path w="10160000" h="5715000" extrusionOk="0">
                <a:moveTo>
                  <a:pt x="0" y="5715000"/>
                </a:moveTo>
                <a:lnTo>
                  <a:pt x="10160000" y="5715000"/>
                </a:lnTo>
                <a:lnTo>
                  <a:pt x="101600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E200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10f9c92ba0f_0_71"/>
          <p:cNvSpPr/>
          <p:nvPr/>
        </p:nvSpPr>
        <p:spPr>
          <a:xfrm>
            <a:off x="4782934" y="1747367"/>
            <a:ext cx="582929" cy="631189"/>
          </a:xfrm>
          <a:custGeom>
            <a:avLst/>
            <a:gdLst/>
            <a:ahLst/>
            <a:cxnLst/>
            <a:rect l="l" t="t" r="r" b="b"/>
            <a:pathLst>
              <a:path w="582929" h="631189" extrusionOk="0">
                <a:moveTo>
                  <a:pt x="0" y="630885"/>
                </a:moveTo>
                <a:lnTo>
                  <a:pt x="582358" y="630885"/>
                </a:lnTo>
                <a:lnTo>
                  <a:pt x="582358" y="0"/>
                </a:lnTo>
                <a:lnTo>
                  <a:pt x="0" y="0"/>
                </a:lnTo>
                <a:lnTo>
                  <a:pt x="0" y="6308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10f9c92ba0f_0_71"/>
          <p:cNvSpPr/>
          <p:nvPr/>
        </p:nvSpPr>
        <p:spPr>
          <a:xfrm>
            <a:off x="4807198" y="1092196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94" y="0"/>
                </a:moveTo>
                <a:lnTo>
                  <a:pt x="230010" y="3634"/>
                </a:lnTo>
                <a:lnTo>
                  <a:pt x="186388" y="14162"/>
                </a:lnTo>
                <a:lnTo>
                  <a:pt x="146264" y="31021"/>
                </a:lnTo>
                <a:lnTo>
                  <a:pt x="110076" y="53648"/>
                </a:lnTo>
                <a:lnTo>
                  <a:pt x="78258" y="81481"/>
                </a:lnTo>
                <a:lnTo>
                  <a:pt x="51248" y="113958"/>
                </a:lnTo>
                <a:lnTo>
                  <a:pt x="29481" y="150515"/>
                </a:lnTo>
                <a:lnTo>
                  <a:pt x="13393" y="190590"/>
                </a:lnTo>
                <a:lnTo>
                  <a:pt x="3421" y="233620"/>
                </a:lnTo>
                <a:lnTo>
                  <a:pt x="0" y="279044"/>
                </a:lnTo>
                <a:lnTo>
                  <a:pt x="3305" y="323385"/>
                </a:lnTo>
                <a:lnTo>
                  <a:pt x="13002" y="365788"/>
                </a:lnTo>
                <a:lnTo>
                  <a:pt x="28761" y="405610"/>
                </a:lnTo>
                <a:lnTo>
                  <a:pt x="50252" y="442209"/>
                </a:lnTo>
                <a:lnTo>
                  <a:pt x="77147" y="474941"/>
                </a:lnTo>
                <a:lnTo>
                  <a:pt x="109116" y="503164"/>
                </a:lnTo>
                <a:lnTo>
                  <a:pt x="145829" y="526235"/>
                </a:lnTo>
                <a:lnTo>
                  <a:pt x="186957" y="543510"/>
                </a:lnTo>
                <a:lnTo>
                  <a:pt x="232170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2"/>
                </a:lnTo>
                <a:lnTo>
                  <a:pt x="488525" y="459774"/>
                </a:lnTo>
                <a:lnTo>
                  <a:pt x="489900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9" y="231971"/>
                </a:lnTo>
                <a:lnTo>
                  <a:pt x="125827" y="189422"/>
                </a:lnTo>
                <a:lnTo>
                  <a:pt x="152901" y="153198"/>
                </a:lnTo>
                <a:lnTo>
                  <a:pt x="188197" y="125096"/>
                </a:lnTo>
                <a:lnTo>
                  <a:pt x="230208" y="106916"/>
                </a:lnTo>
                <a:lnTo>
                  <a:pt x="277431" y="100456"/>
                </a:lnTo>
                <a:lnTo>
                  <a:pt x="496602" y="100456"/>
                </a:lnTo>
                <a:lnTo>
                  <a:pt x="463731" y="66698"/>
                </a:lnTo>
                <a:lnTo>
                  <a:pt x="424864" y="38882"/>
                </a:lnTo>
                <a:lnTo>
                  <a:pt x="380433" y="17887"/>
                </a:lnTo>
                <a:lnTo>
                  <a:pt x="330892" y="4623"/>
                </a:lnTo>
                <a:lnTo>
                  <a:pt x="276694" y="0"/>
                </a:lnTo>
                <a:close/>
              </a:path>
              <a:path w="546100" h="558164" extrusionOk="0">
                <a:moveTo>
                  <a:pt x="545973" y="244830"/>
                </a:moveTo>
                <a:lnTo>
                  <a:pt x="264807" y="244830"/>
                </a:lnTo>
                <a:lnTo>
                  <a:pt x="264807" y="343788"/>
                </a:lnTo>
                <a:lnTo>
                  <a:pt x="434682" y="343788"/>
                </a:lnTo>
                <a:lnTo>
                  <a:pt x="413622" y="390773"/>
                </a:lnTo>
                <a:lnTo>
                  <a:pt x="380176" y="426667"/>
                </a:lnTo>
                <a:lnTo>
                  <a:pt x="335597" y="449586"/>
                </a:lnTo>
                <a:lnTo>
                  <a:pt x="281139" y="457644"/>
                </a:lnTo>
                <a:lnTo>
                  <a:pt x="489900" y="457644"/>
                </a:lnTo>
                <a:lnTo>
                  <a:pt x="513081" y="421729"/>
                </a:lnTo>
                <a:lnTo>
                  <a:pt x="531097" y="379589"/>
                </a:lnTo>
                <a:lnTo>
                  <a:pt x="542190" y="334222"/>
                </a:lnTo>
                <a:lnTo>
                  <a:pt x="545973" y="286499"/>
                </a:lnTo>
                <a:lnTo>
                  <a:pt x="545973" y="244830"/>
                </a:lnTo>
                <a:close/>
              </a:path>
              <a:path w="546100" h="558164" extrusionOk="0">
                <a:moveTo>
                  <a:pt x="496602" y="100456"/>
                </a:moveTo>
                <a:lnTo>
                  <a:pt x="277431" y="100456"/>
                </a:lnTo>
                <a:lnTo>
                  <a:pt x="326691" y="106422"/>
                </a:lnTo>
                <a:lnTo>
                  <a:pt x="368857" y="124177"/>
                </a:lnTo>
                <a:lnTo>
                  <a:pt x="404066" y="153510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2" y="1004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10f9c92ba0f_0_71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10f9c92ba0f_0_71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10f9c92ba0f_0_71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10f9c92ba0f_0_71"/>
          <p:cNvSpPr/>
          <p:nvPr/>
        </p:nvSpPr>
        <p:spPr>
          <a:xfrm>
            <a:off x="4807203" y="1092200"/>
            <a:ext cx="546100" cy="558164"/>
          </a:xfrm>
          <a:custGeom>
            <a:avLst/>
            <a:gdLst/>
            <a:ahLst/>
            <a:cxnLst/>
            <a:rect l="l" t="t" r="r" b="b"/>
            <a:pathLst>
              <a:path w="546100" h="558164" extrusionOk="0">
                <a:moveTo>
                  <a:pt x="276682" y="0"/>
                </a:moveTo>
                <a:lnTo>
                  <a:pt x="229997" y="3633"/>
                </a:lnTo>
                <a:lnTo>
                  <a:pt x="186376" y="14161"/>
                </a:lnTo>
                <a:lnTo>
                  <a:pt x="146254" y="31018"/>
                </a:lnTo>
                <a:lnTo>
                  <a:pt x="110068" y="53644"/>
                </a:lnTo>
                <a:lnTo>
                  <a:pt x="78252" y="81476"/>
                </a:lnTo>
                <a:lnTo>
                  <a:pt x="51244" y="113952"/>
                </a:lnTo>
                <a:lnTo>
                  <a:pt x="29478" y="150509"/>
                </a:lnTo>
                <a:lnTo>
                  <a:pt x="13392" y="190585"/>
                </a:lnTo>
                <a:lnTo>
                  <a:pt x="3420" y="233617"/>
                </a:lnTo>
                <a:lnTo>
                  <a:pt x="0" y="279044"/>
                </a:lnTo>
                <a:lnTo>
                  <a:pt x="3305" y="323385"/>
                </a:lnTo>
                <a:lnTo>
                  <a:pt x="13001" y="365788"/>
                </a:lnTo>
                <a:lnTo>
                  <a:pt x="28759" y="405610"/>
                </a:lnTo>
                <a:lnTo>
                  <a:pt x="50249" y="442209"/>
                </a:lnTo>
                <a:lnTo>
                  <a:pt x="77142" y="474941"/>
                </a:lnTo>
                <a:lnTo>
                  <a:pt x="109110" y="503164"/>
                </a:lnTo>
                <a:lnTo>
                  <a:pt x="145823" y="526235"/>
                </a:lnTo>
                <a:lnTo>
                  <a:pt x="186952" y="543510"/>
                </a:lnTo>
                <a:lnTo>
                  <a:pt x="232167" y="554346"/>
                </a:lnTo>
                <a:lnTo>
                  <a:pt x="281139" y="558101"/>
                </a:lnTo>
                <a:lnTo>
                  <a:pt x="332614" y="553588"/>
                </a:lnTo>
                <a:lnTo>
                  <a:pt x="379475" y="540629"/>
                </a:lnTo>
                <a:lnTo>
                  <a:pt x="421338" y="520093"/>
                </a:lnTo>
                <a:lnTo>
                  <a:pt x="457816" y="492850"/>
                </a:lnTo>
                <a:lnTo>
                  <a:pt x="488525" y="459771"/>
                </a:lnTo>
                <a:lnTo>
                  <a:pt x="489898" y="457644"/>
                </a:lnTo>
                <a:lnTo>
                  <a:pt x="281139" y="457644"/>
                </a:lnTo>
                <a:lnTo>
                  <a:pt x="231838" y="451339"/>
                </a:lnTo>
                <a:lnTo>
                  <a:pt x="188635" y="433500"/>
                </a:lnTo>
                <a:lnTo>
                  <a:pt x="152807" y="405739"/>
                </a:lnTo>
                <a:lnTo>
                  <a:pt x="125634" y="369668"/>
                </a:lnTo>
                <a:lnTo>
                  <a:pt x="108393" y="326899"/>
                </a:lnTo>
                <a:lnTo>
                  <a:pt x="102362" y="279044"/>
                </a:lnTo>
                <a:lnTo>
                  <a:pt x="108478" y="231971"/>
                </a:lnTo>
                <a:lnTo>
                  <a:pt x="125824" y="189422"/>
                </a:lnTo>
                <a:lnTo>
                  <a:pt x="152896" y="153198"/>
                </a:lnTo>
                <a:lnTo>
                  <a:pt x="188191" y="125096"/>
                </a:lnTo>
                <a:lnTo>
                  <a:pt x="230204" y="106916"/>
                </a:lnTo>
                <a:lnTo>
                  <a:pt x="277431" y="100457"/>
                </a:lnTo>
                <a:lnTo>
                  <a:pt x="496601" y="100457"/>
                </a:lnTo>
                <a:lnTo>
                  <a:pt x="463727" y="66698"/>
                </a:lnTo>
                <a:lnTo>
                  <a:pt x="424857" y="38882"/>
                </a:lnTo>
                <a:lnTo>
                  <a:pt x="380424" y="17887"/>
                </a:lnTo>
                <a:lnTo>
                  <a:pt x="330881" y="4623"/>
                </a:lnTo>
                <a:lnTo>
                  <a:pt x="276682" y="0"/>
                </a:lnTo>
                <a:close/>
              </a:path>
              <a:path w="546100" h="558164" extrusionOk="0">
                <a:moveTo>
                  <a:pt x="545973" y="244817"/>
                </a:moveTo>
                <a:lnTo>
                  <a:pt x="264795" y="244817"/>
                </a:lnTo>
                <a:lnTo>
                  <a:pt x="264795" y="343788"/>
                </a:lnTo>
                <a:lnTo>
                  <a:pt x="434682" y="343788"/>
                </a:lnTo>
                <a:lnTo>
                  <a:pt x="413615" y="390768"/>
                </a:lnTo>
                <a:lnTo>
                  <a:pt x="380166" y="426662"/>
                </a:lnTo>
                <a:lnTo>
                  <a:pt x="335590" y="449584"/>
                </a:lnTo>
                <a:lnTo>
                  <a:pt x="281139" y="457644"/>
                </a:lnTo>
                <a:lnTo>
                  <a:pt x="489898" y="457644"/>
                </a:lnTo>
                <a:lnTo>
                  <a:pt x="513081" y="421726"/>
                </a:lnTo>
                <a:lnTo>
                  <a:pt x="531097" y="379583"/>
                </a:lnTo>
                <a:lnTo>
                  <a:pt x="542190" y="334213"/>
                </a:lnTo>
                <a:lnTo>
                  <a:pt x="545973" y="286486"/>
                </a:lnTo>
                <a:lnTo>
                  <a:pt x="545973" y="244817"/>
                </a:lnTo>
                <a:close/>
              </a:path>
              <a:path w="546100" h="558164" extrusionOk="0">
                <a:moveTo>
                  <a:pt x="496601" y="100457"/>
                </a:moveTo>
                <a:lnTo>
                  <a:pt x="277431" y="100457"/>
                </a:lnTo>
                <a:lnTo>
                  <a:pt x="326686" y="106420"/>
                </a:lnTo>
                <a:lnTo>
                  <a:pt x="368852" y="124172"/>
                </a:lnTo>
                <a:lnTo>
                  <a:pt x="404065" y="153504"/>
                </a:lnTo>
                <a:lnTo>
                  <a:pt x="432460" y="194208"/>
                </a:lnTo>
                <a:lnTo>
                  <a:pt x="522960" y="139153"/>
                </a:lnTo>
                <a:lnTo>
                  <a:pt x="496601" y="100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10f9c92ba0f_0_71"/>
          <p:cNvSpPr/>
          <p:nvPr/>
        </p:nvSpPr>
        <p:spPr>
          <a:xfrm>
            <a:off x="4916394" y="1856549"/>
            <a:ext cx="339725" cy="424814"/>
          </a:xfrm>
          <a:custGeom>
            <a:avLst/>
            <a:gdLst/>
            <a:ahLst/>
            <a:cxnLst/>
            <a:rect l="l" t="t" r="r" b="b"/>
            <a:pathLst>
              <a:path w="339725" h="424814" extrusionOk="0">
                <a:moveTo>
                  <a:pt x="339712" y="0"/>
                </a:moveTo>
                <a:lnTo>
                  <a:pt x="0" y="0"/>
                </a:lnTo>
                <a:lnTo>
                  <a:pt x="0" y="106476"/>
                </a:lnTo>
                <a:lnTo>
                  <a:pt x="226301" y="106476"/>
                </a:lnTo>
                <a:lnTo>
                  <a:pt x="80784" y="424637"/>
                </a:lnTo>
                <a:lnTo>
                  <a:pt x="201447" y="424637"/>
                </a:lnTo>
                <a:lnTo>
                  <a:pt x="339712" y="107429"/>
                </a:lnTo>
                <a:lnTo>
                  <a:pt x="339712" y="0"/>
                </a:lnTo>
                <a:close/>
              </a:path>
            </a:pathLst>
          </a:custGeom>
          <a:solidFill>
            <a:srgbClr val="2121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0f9c92ba0f_0_71"/>
          <p:cNvSpPr txBox="1"/>
          <p:nvPr/>
        </p:nvSpPr>
        <p:spPr>
          <a:xfrm>
            <a:off x="2707964" y="3035300"/>
            <a:ext cx="4732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hu-HU" sz="2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Kapcsolat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ctrTitle"/>
          </p:nvPr>
        </p:nvSpPr>
        <p:spPr>
          <a:xfrm>
            <a:off x="762000" y="857250"/>
            <a:ext cx="8636100" cy="1615827"/>
          </a:xfrm>
          <a:prstGeom prst="rect">
            <a:avLst/>
          </a:prstGeom>
          <a:noFill/>
          <a:ln w="38100" cap="flat" cmpd="sng">
            <a:solidFill>
              <a:srgbClr val="B6F8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hu-HU" sz="1400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sz="1400" b="1" dirty="0">
                <a:latin typeface="Montserrat"/>
                <a:ea typeface="Montserrat"/>
                <a:cs typeface="Montserrat"/>
                <a:sym typeface="Montserrat"/>
              </a:rPr>
              <a:t>További információ, egyedi csomagajánlatok:</a:t>
            </a:r>
            <a:br>
              <a:rPr lang="hu-HU" sz="1400" b="1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sz="1400" b="1" u="sng" dirty="0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</a:rPr>
              <a:t>Szira Krisztina</a:t>
            </a:r>
            <a:r>
              <a:rPr lang="hu-HU" sz="1400" dirty="0">
                <a:latin typeface="Montserrat"/>
                <a:ea typeface="Montserrat"/>
                <a:cs typeface="Montserrat"/>
                <a:sym typeface="Montserrat"/>
              </a:rPr>
              <a:t>, (+36 20 432 0932) </a:t>
            </a:r>
            <a:r>
              <a:rPr lang="hu-HU" sz="1400" dirty="0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értékesítési igazgató</a:t>
            </a:r>
            <a:br>
              <a:rPr lang="hu-HU" sz="1400" dirty="0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sz="1400" u="sng" dirty="0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Debreczeni Anna</a:t>
            </a:r>
            <a:r>
              <a:rPr lang="hu-HU" sz="1400" dirty="0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, tartalommenedzser</a:t>
            </a:r>
            <a:br>
              <a:rPr lang="hu-HU" sz="1400" dirty="0">
                <a:latin typeface="Montserrat"/>
                <a:ea typeface="Montserrat"/>
                <a:cs typeface="Montserrat"/>
                <a:sym typeface="Montserrat"/>
              </a:rPr>
            </a:br>
            <a:endParaRPr sz="1400" dirty="0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4826000" y="5372300"/>
            <a:ext cx="5080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Használd a tudásunk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ctrTitle"/>
          </p:nvPr>
        </p:nvSpPr>
        <p:spPr>
          <a:xfrm>
            <a:off x="762000" y="2990850"/>
            <a:ext cx="86361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hu-HU" sz="1400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sz="14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G7.hu Nonprofit Zrt. </a:t>
            </a:r>
            <a:endParaRPr sz="1400" b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4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Székhely: 1111 Budapest, Bartók Béla út 10-12. </a:t>
            </a:r>
            <a:endParaRPr sz="14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4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KSH szám: 26093688 6312 573 01</a:t>
            </a:r>
            <a:endParaRPr sz="14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4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Cégjegyzékszám:</a:t>
            </a:r>
            <a:r>
              <a:rPr lang="hu-HU" sz="1400" dirty="0">
                <a:solidFill>
                  <a:srgbClr val="55555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1400" dirty="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01-10-049423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14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Adószám: 26093688-2-42</a:t>
            </a:r>
            <a:endParaRPr sz="1400" dirty="0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712</Words>
  <Application>Microsoft Office PowerPoint</Application>
  <PresentationFormat>Egyéni</PresentationFormat>
  <Paragraphs>126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Calibri</vt:lpstr>
      <vt:lpstr>Arial</vt:lpstr>
      <vt:lpstr>Montserrat</vt:lpstr>
      <vt:lpstr>Montserrat Black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További információ, egyedi csomagajánlatok: Szira Krisztina, (+36 20 432 0932) értékesítési igazgató Debreczeni Anna, tartalommenedzser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Anna</dc:creator>
  <cp:lastModifiedBy>Krisztina Szira</cp:lastModifiedBy>
  <cp:revision>5</cp:revision>
  <dcterms:created xsi:type="dcterms:W3CDTF">2020-01-22T10:05:24Z</dcterms:created>
  <dcterms:modified xsi:type="dcterms:W3CDTF">2024-01-12T10:04:10Z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2020-01-22T00:00:00Z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2020-01-22T00:00:00Z</vt:filetime>
  </property>
</Properties>
</file>